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sldIdLst>
    <p:sldId id="256" r:id="rId2"/>
    <p:sldId id="257" r:id="rId3"/>
    <p:sldId id="259" r:id="rId4"/>
    <p:sldId id="261" r:id="rId5"/>
    <p:sldId id="262" r:id="rId6"/>
    <p:sldId id="264" r:id="rId7"/>
    <p:sldId id="263" r:id="rId8"/>
    <p:sldId id="258" r:id="rId9"/>
    <p:sldId id="260"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CC6"/>
    <a:srgbClr val="000066"/>
    <a:srgbClr val="000099"/>
    <a:srgbClr val="003635"/>
    <a:srgbClr val="9EFF29"/>
    <a:srgbClr val="C80064"/>
    <a:srgbClr val="C33A1F"/>
    <a:srgbClr val="0000CC"/>
    <a:srgbClr val="FF2549"/>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9</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7/10/2021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2888" y="1958963"/>
            <a:ext cx="8192728" cy="1445337"/>
          </a:xfrm>
        </p:spPr>
        <p:txBody>
          <a:bodyPr>
            <a:normAutofit/>
          </a:bodyPr>
          <a:lstStyle/>
          <a:p>
            <a:pPr algn="ctr"/>
            <a:r>
              <a:rPr lang="en-US" sz="4000" b="1" dirty="0">
                <a:latin typeface="Georgia" panose="02040502050405020303" pitchFamily="18" charset="0"/>
                <a:cs typeface="Aharoni" panose="02010803020104030203" pitchFamily="2" charset="-79"/>
              </a:rPr>
              <a:t>IMAGE FORGERY </a:t>
            </a:r>
            <a:br>
              <a:rPr lang="en-US" sz="4000" b="1" dirty="0">
                <a:latin typeface="Georgia" panose="02040502050405020303" pitchFamily="18" charset="0"/>
                <a:cs typeface="Aharoni" panose="02010803020104030203" pitchFamily="2" charset="-79"/>
              </a:rPr>
            </a:br>
            <a:r>
              <a:rPr lang="en-US" sz="4000" b="1" dirty="0">
                <a:latin typeface="Georgia" panose="02040502050405020303" pitchFamily="18" charset="0"/>
                <a:cs typeface="Aharoni" panose="02010803020104030203" pitchFamily="2" charset="-79"/>
              </a:rPr>
              <a:t>DETECTION</a:t>
            </a:r>
          </a:p>
        </p:txBody>
      </p:sp>
      <p:sp>
        <p:nvSpPr>
          <p:cNvPr id="3" name="Subtitle 2"/>
          <p:cNvSpPr>
            <a:spLocks noGrp="1"/>
          </p:cNvSpPr>
          <p:nvPr>
            <p:ph type="subTitle" idx="1"/>
          </p:nvPr>
        </p:nvSpPr>
        <p:spPr>
          <a:xfrm>
            <a:off x="951272" y="3700295"/>
            <a:ext cx="8192728" cy="730043"/>
          </a:xfrm>
        </p:spPr>
        <p:txBody>
          <a:bodyPr>
            <a:normAutofit/>
          </a:bodyPr>
          <a:lstStyle/>
          <a:p>
            <a:r>
              <a:rPr lang="en-US" b="1" dirty="0">
                <a:latin typeface="Algerian" panose="04020705040A02060702" pitchFamily="82" charset="0"/>
              </a:rPr>
              <a:t>BYTE MAKES RIGHT</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91" y="347276"/>
            <a:ext cx="8259098" cy="763526"/>
          </a:xfrm>
        </p:spPr>
        <p:txBody>
          <a:bodyPr>
            <a:normAutofit/>
          </a:bodyPr>
          <a:lstStyle/>
          <a:p>
            <a:r>
              <a:rPr lang="en-US" b="1" dirty="0">
                <a:latin typeface="Georgia" panose="02040502050405020303" pitchFamily="18" charset="0"/>
              </a:rPr>
              <a:t>INTRODUCTION</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v"/>
            </a:pPr>
            <a:r>
              <a:rPr lang="en-US" sz="1800" i="0" dirty="0">
                <a:effectLst/>
                <a:latin typeface="Georgia" panose="02040502050405020303" pitchFamily="18" charset="0"/>
              </a:rPr>
              <a:t>The pixel-based image forgery detection aims to verify the authenticity of digital images without any prior knowledge of the original image</a:t>
            </a:r>
            <a:r>
              <a:rPr lang="en-US" sz="2400" i="0" dirty="0">
                <a:effectLst/>
                <a:latin typeface="Georgia" panose="02040502050405020303" pitchFamily="18" charset="0"/>
              </a:rPr>
              <a:t>. </a:t>
            </a:r>
          </a:p>
          <a:p>
            <a:pPr algn="just">
              <a:buFont typeface="Wingdings" panose="05000000000000000000" pitchFamily="2" charset="2"/>
              <a:buChar char="v"/>
            </a:pPr>
            <a:r>
              <a:rPr lang="en-US" sz="1800" dirty="0">
                <a:latin typeface="Georgia" panose="02040502050405020303" pitchFamily="18" charset="0"/>
              </a:rPr>
              <a:t>Three of the most common manipulations in literature:</a:t>
            </a:r>
          </a:p>
          <a:p>
            <a:pPr marL="0" indent="0" algn="just">
              <a:buNone/>
            </a:pPr>
            <a:r>
              <a:rPr lang="en-US" sz="1800" dirty="0">
                <a:latin typeface="Georgia" panose="02040502050405020303" pitchFamily="18" charset="0"/>
              </a:rPr>
              <a:t>        </a:t>
            </a:r>
          </a:p>
          <a:p>
            <a:pPr marL="0" indent="0" algn="just">
              <a:buNone/>
            </a:pPr>
            <a:r>
              <a:rPr lang="en-US" sz="1800" dirty="0">
                <a:latin typeface="Georgia" panose="02040502050405020303" pitchFamily="18" charset="0"/>
              </a:rPr>
              <a:t>          1. Splicing</a:t>
            </a:r>
          </a:p>
          <a:p>
            <a:pPr marL="0" indent="0" algn="just">
              <a:buNone/>
            </a:pPr>
            <a:r>
              <a:rPr lang="en-US" sz="1800" dirty="0">
                <a:latin typeface="Georgia" panose="02040502050405020303" pitchFamily="18" charset="0"/>
              </a:rPr>
              <a:t>          2. Copy-move</a:t>
            </a:r>
          </a:p>
          <a:p>
            <a:pPr marL="0" indent="0" algn="just">
              <a:buNone/>
            </a:pPr>
            <a:r>
              <a:rPr lang="en-US" sz="1800" dirty="0">
                <a:latin typeface="Georgia" panose="02040502050405020303" pitchFamily="18" charset="0"/>
              </a:rPr>
              <a:t>          3. Removal</a:t>
            </a:r>
            <a:endParaRPr lang="en-IN" sz="1800" dirty="0">
              <a:latin typeface="Georgia" panose="02040502050405020303" pitchFamily="18" charset="0"/>
            </a:endParaRPr>
          </a:p>
          <a:p>
            <a:pPr marL="0" indent="0">
              <a:buNone/>
            </a:pPr>
            <a:endParaRPr lang="en-US" dirty="0"/>
          </a:p>
          <a:p>
            <a:endParaRPr lang="en-US" dirty="0"/>
          </a:p>
        </p:txBody>
      </p:sp>
      <p:pic>
        <p:nvPicPr>
          <p:cNvPr id="4" name="Picture 3">
            <a:extLst>
              <a:ext uri="{FF2B5EF4-FFF2-40B4-BE49-F238E27FC236}">
                <a16:creationId xmlns:a16="http://schemas.microsoft.com/office/drawing/2014/main" xmlns="" id="{C4306438-E1EA-4458-8641-B68F54633933}"/>
              </a:ext>
            </a:extLst>
          </p:cNvPr>
          <p:cNvPicPr>
            <a:picLocks noChangeAspect="1"/>
          </p:cNvPicPr>
          <p:nvPr/>
        </p:nvPicPr>
        <p:blipFill rotWithShape="1">
          <a:blip r:embed="rId2"/>
          <a:srcRect l="2932" t="5005" r="3753" b="-5005"/>
          <a:stretch/>
        </p:blipFill>
        <p:spPr>
          <a:xfrm>
            <a:off x="3019647" y="2676941"/>
            <a:ext cx="3965944" cy="2101535"/>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34893" y="207860"/>
            <a:ext cx="6283782" cy="725349"/>
          </a:xfrm>
        </p:spPr>
        <p:txBody>
          <a:bodyPr>
            <a:normAutofit/>
          </a:bodyPr>
          <a:lstStyle/>
          <a:p>
            <a:r>
              <a:rPr lang="en-US" b="1" dirty="0">
                <a:latin typeface="Georgia" panose="02040502050405020303" pitchFamily="18" charset="0"/>
                <a:cs typeface="Aharoni" panose="02010803020104030203" pitchFamily="2" charset="-79"/>
              </a:rPr>
              <a:t>DATASET</a:t>
            </a:r>
          </a:p>
        </p:txBody>
      </p:sp>
      <p:sp>
        <p:nvSpPr>
          <p:cNvPr id="5" name="Content Placeholder 4"/>
          <p:cNvSpPr>
            <a:spLocks noGrp="1"/>
          </p:cNvSpPr>
          <p:nvPr>
            <p:ph idx="1"/>
          </p:nvPr>
        </p:nvSpPr>
        <p:spPr>
          <a:xfrm>
            <a:off x="2062717" y="1180352"/>
            <a:ext cx="6950433" cy="3556611"/>
          </a:xfrm>
        </p:spPr>
        <p:txBody>
          <a:bodyPr>
            <a:normAutofit/>
          </a:bodyPr>
          <a:lstStyle/>
          <a:p>
            <a:pPr marL="0" indent="0">
              <a:buNone/>
            </a:pPr>
            <a:r>
              <a:rPr lang="en-US" sz="1800" dirty="0">
                <a:solidFill>
                  <a:schemeClr val="tx1"/>
                </a:solidFill>
                <a:latin typeface="Georgia" panose="02040502050405020303" pitchFamily="18" charset="0"/>
              </a:rPr>
              <a:t>The CASIA v2.0 dataset contains 12,622 images distributed 60-40 amongst authentic-tampered.</a:t>
            </a:r>
          </a:p>
        </p:txBody>
      </p:sp>
      <p:pic>
        <p:nvPicPr>
          <p:cNvPr id="6" name="Content Placeholder 3">
            <a:extLst>
              <a:ext uri="{FF2B5EF4-FFF2-40B4-BE49-F238E27FC236}">
                <a16:creationId xmlns:a16="http://schemas.microsoft.com/office/drawing/2014/main" xmlns="" id="{2375A6F9-4F37-48B9-8BA9-13C7DA7326D1}"/>
              </a:ext>
            </a:extLst>
          </p:cNvPr>
          <p:cNvPicPr>
            <a:picLocks noChangeAspect="1"/>
          </p:cNvPicPr>
          <p:nvPr/>
        </p:nvPicPr>
        <p:blipFill>
          <a:blip r:embed="rId2"/>
          <a:stretch>
            <a:fillRect/>
          </a:stretch>
        </p:blipFill>
        <p:spPr>
          <a:xfrm>
            <a:off x="1976790" y="2125628"/>
            <a:ext cx="2733434" cy="1822290"/>
          </a:xfrm>
          <a:prstGeom prst="rect">
            <a:avLst/>
          </a:prstGeom>
        </p:spPr>
      </p:pic>
      <p:pic>
        <p:nvPicPr>
          <p:cNvPr id="7" name="Picture 6">
            <a:extLst>
              <a:ext uri="{FF2B5EF4-FFF2-40B4-BE49-F238E27FC236}">
                <a16:creationId xmlns:a16="http://schemas.microsoft.com/office/drawing/2014/main" xmlns="" id="{4E2480C8-A808-4D10-9BD9-433420DD62D4}"/>
              </a:ext>
            </a:extLst>
          </p:cNvPr>
          <p:cNvPicPr>
            <a:picLocks noChangeAspect="1"/>
          </p:cNvPicPr>
          <p:nvPr/>
        </p:nvPicPr>
        <p:blipFill>
          <a:blip r:embed="rId3"/>
          <a:stretch>
            <a:fillRect/>
          </a:stretch>
        </p:blipFill>
        <p:spPr>
          <a:xfrm>
            <a:off x="5528931" y="2125628"/>
            <a:ext cx="2733435" cy="1822290"/>
          </a:xfrm>
          <a:prstGeom prst="rect">
            <a:avLst/>
          </a:prstGeom>
        </p:spPr>
      </p:pic>
      <p:sp>
        <p:nvSpPr>
          <p:cNvPr id="2" name="TextBox 1">
            <a:extLst>
              <a:ext uri="{FF2B5EF4-FFF2-40B4-BE49-F238E27FC236}">
                <a16:creationId xmlns:a16="http://schemas.microsoft.com/office/drawing/2014/main" xmlns="" id="{2EE3C0D0-CAB8-4F9C-BBE8-08735205B024}"/>
              </a:ext>
            </a:extLst>
          </p:cNvPr>
          <p:cNvSpPr txBox="1"/>
          <p:nvPr/>
        </p:nvSpPr>
        <p:spPr>
          <a:xfrm>
            <a:off x="2168176" y="4136953"/>
            <a:ext cx="2733434" cy="369332"/>
          </a:xfrm>
          <a:prstGeom prst="rect">
            <a:avLst/>
          </a:prstGeom>
          <a:noFill/>
        </p:spPr>
        <p:txBody>
          <a:bodyPr wrap="square" rtlCol="0">
            <a:spAutoFit/>
          </a:bodyPr>
          <a:lstStyle/>
          <a:p>
            <a:r>
              <a:rPr lang="en-IN" b="1" dirty="0">
                <a:latin typeface="Algerian" panose="04020705040A02060702" pitchFamily="82" charset="0"/>
              </a:rPr>
              <a:t>AUTHENTIC IMAGE</a:t>
            </a:r>
          </a:p>
        </p:txBody>
      </p:sp>
      <p:sp>
        <p:nvSpPr>
          <p:cNvPr id="3" name="TextBox 2">
            <a:extLst>
              <a:ext uri="{FF2B5EF4-FFF2-40B4-BE49-F238E27FC236}">
                <a16:creationId xmlns:a16="http://schemas.microsoft.com/office/drawing/2014/main" xmlns="" id="{810D6EF8-650D-4ED2-96E1-9755D8163E27}"/>
              </a:ext>
            </a:extLst>
          </p:cNvPr>
          <p:cNvSpPr txBox="1"/>
          <p:nvPr/>
        </p:nvSpPr>
        <p:spPr>
          <a:xfrm>
            <a:off x="5942454" y="4120488"/>
            <a:ext cx="2733434" cy="369332"/>
          </a:xfrm>
          <a:prstGeom prst="rect">
            <a:avLst/>
          </a:prstGeom>
          <a:noFill/>
        </p:spPr>
        <p:txBody>
          <a:bodyPr wrap="square" rtlCol="0">
            <a:spAutoFit/>
          </a:bodyPr>
          <a:lstStyle/>
          <a:p>
            <a:r>
              <a:rPr lang="en-IN" b="1" dirty="0">
                <a:latin typeface="Algerian" panose="04020705040A02060702" pitchFamily="82" charset="0"/>
              </a:rPr>
              <a:t>TAMPERED IMAGE</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3EE6E-B68F-46D5-A239-078F82FE04D8}"/>
              </a:ext>
            </a:extLst>
          </p:cNvPr>
          <p:cNvSpPr>
            <a:spLocks noGrp="1"/>
          </p:cNvSpPr>
          <p:nvPr>
            <p:ph type="title"/>
          </p:nvPr>
        </p:nvSpPr>
        <p:spPr>
          <a:xfrm>
            <a:off x="3283066" y="108468"/>
            <a:ext cx="6283782" cy="725349"/>
          </a:xfrm>
        </p:spPr>
        <p:txBody>
          <a:bodyPr/>
          <a:lstStyle/>
          <a:p>
            <a:r>
              <a:rPr lang="en-IN" b="1" dirty="0" smtClean="0">
                <a:latin typeface="Georgia" panose="02040502050405020303" pitchFamily="18" charset="0"/>
              </a:rPr>
              <a:t>DENOISING</a:t>
            </a:r>
            <a:endParaRPr lang="en-IN" b="1" dirty="0">
              <a:latin typeface="Georgia" panose="02040502050405020303" pitchFamily="18" charset="0"/>
            </a:endParaRPr>
          </a:p>
        </p:txBody>
      </p:sp>
      <p:sp>
        <p:nvSpPr>
          <p:cNvPr id="3" name="Content Placeholder 2">
            <a:extLst>
              <a:ext uri="{FF2B5EF4-FFF2-40B4-BE49-F238E27FC236}">
                <a16:creationId xmlns:a16="http://schemas.microsoft.com/office/drawing/2014/main" xmlns="" id="{9050E460-4D28-4A8E-8C31-6B15377A28C2}"/>
              </a:ext>
            </a:extLst>
          </p:cNvPr>
          <p:cNvSpPr>
            <a:spLocks noGrp="1"/>
          </p:cNvSpPr>
          <p:nvPr>
            <p:ph idx="1"/>
          </p:nvPr>
        </p:nvSpPr>
        <p:spPr/>
        <p:txBody>
          <a:bodyPr>
            <a:normAutofit/>
          </a:bodyPr>
          <a:lstStyle/>
          <a:p>
            <a:pPr marL="0" indent="0">
              <a:buNone/>
            </a:pPr>
            <a:endParaRPr lang="en-IN" sz="2000" dirty="0">
              <a:solidFill>
                <a:schemeClr val="tx1"/>
              </a:solidFill>
              <a:latin typeface="Georgia" panose="02040502050405020303" pitchFamily="18" charset="0"/>
            </a:endParaRPr>
          </a:p>
          <a:p>
            <a:pPr marL="0" indent="0">
              <a:buNone/>
            </a:pPr>
            <a:endParaRPr lang="en-IN" sz="2000" dirty="0">
              <a:solidFill>
                <a:schemeClr val="tx2">
                  <a:lumMod val="75000"/>
                </a:schemeClr>
              </a:solidFill>
            </a:endParaRPr>
          </a:p>
        </p:txBody>
      </p:sp>
      <p:pic>
        <p:nvPicPr>
          <p:cNvPr id="9" name="Picture 8">
            <a:extLst>
              <a:ext uri="{FF2B5EF4-FFF2-40B4-BE49-F238E27FC236}">
                <a16:creationId xmlns:a16="http://schemas.microsoft.com/office/drawing/2014/main" xmlns="" id="{CF46FDAD-5E44-442C-8339-FB389B19BE30}"/>
              </a:ext>
            </a:extLst>
          </p:cNvPr>
          <p:cNvPicPr>
            <a:picLocks noChangeAspect="1"/>
          </p:cNvPicPr>
          <p:nvPr/>
        </p:nvPicPr>
        <p:blipFill rotWithShape="1">
          <a:blip r:embed="rId2"/>
          <a:srcRect l="3594" t="7035" r="1452" b="3374"/>
          <a:stretch/>
        </p:blipFill>
        <p:spPr>
          <a:xfrm>
            <a:off x="2519031" y="3204361"/>
            <a:ext cx="2297483" cy="1586472"/>
          </a:xfrm>
          <a:prstGeom prst="rect">
            <a:avLst/>
          </a:prstGeom>
        </p:spPr>
      </p:pic>
      <p:sp>
        <p:nvSpPr>
          <p:cNvPr id="12" name="TextBox 11">
            <a:extLst>
              <a:ext uri="{FF2B5EF4-FFF2-40B4-BE49-F238E27FC236}">
                <a16:creationId xmlns:a16="http://schemas.microsoft.com/office/drawing/2014/main" xmlns="" id="{7210462F-F282-4CEA-B9FA-8C5931E29C0D}"/>
              </a:ext>
            </a:extLst>
          </p:cNvPr>
          <p:cNvSpPr txBox="1"/>
          <p:nvPr/>
        </p:nvSpPr>
        <p:spPr>
          <a:xfrm>
            <a:off x="2619024" y="4768185"/>
            <a:ext cx="2079634" cy="261610"/>
          </a:xfrm>
          <a:prstGeom prst="rect">
            <a:avLst/>
          </a:prstGeom>
          <a:noFill/>
        </p:spPr>
        <p:txBody>
          <a:bodyPr wrap="square" rtlCol="0">
            <a:spAutoFit/>
          </a:bodyPr>
          <a:lstStyle/>
          <a:p>
            <a:r>
              <a:rPr lang="en-IN" sz="1100" b="1" dirty="0">
                <a:latin typeface="Georgia" panose="02040502050405020303" pitchFamily="18" charset="0"/>
              </a:rPr>
              <a:t>NOISY IMAGE</a:t>
            </a:r>
          </a:p>
        </p:txBody>
      </p:sp>
      <p:sp>
        <p:nvSpPr>
          <p:cNvPr id="13" name="TextBox 12">
            <a:extLst>
              <a:ext uri="{FF2B5EF4-FFF2-40B4-BE49-F238E27FC236}">
                <a16:creationId xmlns:a16="http://schemas.microsoft.com/office/drawing/2014/main" xmlns="" id="{10CA1849-DDF8-4D8D-8D35-387F222D9D77}"/>
              </a:ext>
            </a:extLst>
          </p:cNvPr>
          <p:cNvSpPr txBox="1"/>
          <p:nvPr/>
        </p:nvSpPr>
        <p:spPr>
          <a:xfrm>
            <a:off x="5747427" y="4730253"/>
            <a:ext cx="2814368" cy="261610"/>
          </a:xfrm>
          <a:prstGeom prst="rect">
            <a:avLst/>
          </a:prstGeom>
          <a:noFill/>
        </p:spPr>
        <p:txBody>
          <a:bodyPr wrap="square" rtlCol="0">
            <a:spAutoFit/>
          </a:bodyPr>
          <a:lstStyle/>
          <a:p>
            <a:r>
              <a:rPr lang="en-IN" sz="1050" b="1" dirty="0" smtClean="0">
                <a:latin typeface="Georgia" panose="02040502050405020303" pitchFamily="18" charset="0"/>
              </a:rPr>
              <a:t>DENOISED</a:t>
            </a:r>
            <a:r>
              <a:rPr lang="en-IN" sz="1050" b="1" dirty="0" smtClean="0">
                <a:latin typeface="Georgia" panose="02040502050405020303" pitchFamily="18" charset="0"/>
              </a:rPr>
              <a:t> </a:t>
            </a:r>
            <a:r>
              <a:rPr lang="en-IN" sz="1050" b="1" dirty="0">
                <a:latin typeface="Georgia" panose="02040502050405020303" pitchFamily="18" charset="0"/>
              </a:rPr>
              <a:t>IMAGE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790" t="14647" r="47759" b="988"/>
          <a:stretch/>
        </p:blipFill>
        <p:spPr>
          <a:xfrm>
            <a:off x="5617115" y="3222901"/>
            <a:ext cx="2529994" cy="156793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2005" t="39164" r="10401" b="19265"/>
          <a:stretch/>
        </p:blipFill>
        <p:spPr>
          <a:xfrm>
            <a:off x="2812843" y="994135"/>
            <a:ext cx="4007343" cy="1610186"/>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0191"/>
          <a:stretch/>
        </p:blipFill>
        <p:spPr>
          <a:xfrm>
            <a:off x="2315253" y="2699271"/>
            <a:ext cx="4052813" cy="287957"/>
          </a:xfrm>
          <a:prstGeom prst="rect">
            <a:avLst/>
          </a:prstGeom>
        </p:spPr>
      </p:pic>
    </p:spTree>
    <p:extLst>
      <p:ext uri="{BB962C8B-B14F-4D97-AF65-F5344CB8AC3E}">
        <p14:creationId xmlns:p14="http://schemas.microsoft.com/office/powerpoint/2010/main" val="33848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7AA2C-41AE-481C-84CB-6A9B91C9A37B}"/>
              </a:ext>
            </a:extLst>
          </p:cNvPr>
          <p:cNvSpPr>
            <a:spLocks noGrp="1"/>
          </p:cNvSpPr>
          <p:nvPr>
            <p:ph type="title"/>
          </p:nvPr>
        </p:nvSpPr>
        <p:spPr/>
        <p:txBody>
          <a:bodyPr>
            <a:normAutofit fontScale="90000"/>
          </a:bodyPr>
          <a:lstStyle/>
          <a:p>
            <a:r>
              <a:rPr lang="en-IN" b="1" dirty="0">
                <a:latin typeface="Georgia" panose="02040502050405020303" pitchFamily="18" charset="0"/>
              </a:rPr>
              <a:t>ERROR LEVEL ANALYSIS</a:t>
            </a:r>
          </a:p>
        </p:txBody>
      </p:sp>
      <p:sp>
        <p:nvSpPr>
          <p:cNvPr id="3" name="Content Placeholder 2">
            <a:extLst>
              <a:ext uri="{FF2B5EF4-FFF2-40B4-BE49-F238E27FC236}">
                <a16:creationId xmlns:a16="http://schemas.microsoft.com/office/drawing/2014/main" xmlns="" id="{50FC57E4-5110-4740-801C-9A4C821A5F31}"/>
              </a:ext>
            </a:extLst>
          </p:cNvPr>
          <p:cNvSpPr>
            <a:spLocks noGrp="1"/>
          </p:cNvSpPr>
          <p:nvPr>
            <p:ph idx="1"/>
          </p:nvPr>
        </p:nvSpPr>
        <p:spPr>
          <a:xfrm>
            <a:off x="2392106" y="1131886"/>
            <a:ext cx="6304935" cy="3420136"/>
          </a:xfrm>
        </p:spPr>
        <p:txBody>
          <a:bodyPr/>
          <a:lstStyle/>
          <a:p>
            <a:pPr marL="0" indent="0">
              <a:buNone/>
            </a:pPr>
            <a:r>
              <a:rPr lang="en-US" sz="1800" i="0" dirty="0">
                <a:solidFill>
                  <a:schemeClr val="tx1"/>
                </a:solidFill>
                <a:effectLst/>
                <a:latin typeface="Georgia" panose="02040502050405020303" pitchFamily="18" charset="0"/>
              </a:rPr>
              <a:t>Error level analysis (ELA) is the analysis of compression artifacts in digital data with lossy compression such as JPEG.</a:t>
            </a:r>
          </a:p>
          <a:p>
            <a:pPr marL="0" indent="0">
              <a:buNone/>
            </a:pPr>
            <a:endParaRPr lang="en-IN" dirty="0"/>
          </a:p>
        </p:txBody>
      </p:sp>
      <p:pic>
        <p:nvPicPr>
          <p:cNvPr id="5" name="Picture 4">
            <a:extLst>
              <a:ext uri="{FF2B5EF4-FFF2-40B4-BE49-F238E27FC236}">
                <a16:creationId xmlns:a16="http://schemas.microsoft.com/office/drawing/2014/main" xmlns="" id="{A60236C2-DD5A-4AA9-9F26-8EA5A50F32C6}"/>
              </a:ext>
            </a:extLst>
          </p:cNvPr>
          <p:cNvPicPr>
            <a:picLocks noChangeAspect="1"/>
          </p:cNvPicPr>
          <p:nvPr/>
        </p:nvPicPr>
        <p:blipFill rotWithShape="1">
          <a:blip r:embed="rId2">
            <a:extLst>
              <a:ext uri="{28A0092B-C50C-407E-A947-70E740481C1C}">
                <a14:useLocalDpi xmlns:a14="http://schemas.microsoft.com/office/drawing/2010/main" val="0"/>
              </a:ext>
            </a:extLst>
          </a:blip>
          <a:srcRect l="1644" t="2004" r="2528" b="1482"/>
          <a:stretch/>
        </p:blipFill>
        <p:spPr>
          <a:xfrm>
            <a:off x="3242930" y="1974193"/>
            <a:ext cx="4338084" cy="2934586"/>
          </a:xfrm>
          <a:prstGeom prst="rect">
            <a:avLst/>
          </a:prstGeom>
        </p:spPr>
      </p:pic>
    </p:spTree>
    <p:extLst>
      <p:ext uri="{BB962C8B-B14F-4D97-AF65-F5344CB8AC3E}">
        <p14:creationId xmlns:p14="http://schemas.microsoft.com/office/powerpoint/2010/main" val="342643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B15E4-BD54-4130-919A-BBACDA0899F2}"/>
              </a:ext>
            </a:extLst>
          </p:cNvPr>
          <p:cNvSpPr>
            <a:spLocks noGrp="1"/>
          </p:cNvSpPr>
          <p:nvPr>
            <p:ph type="title"/>
          </p:nvPr>
        </p:nvSpPr>
        <p:spPr/>
        <p:txBody>
          <a:bodyPr/>
          <a:lstStyle/>
          <a:p>
            <a:r>
              <a:rPr lang="en-IN" b="1" dirty="0">
                <a:latin typeface="Georgia" panose="02040502050405020303" pitchFamily="18" charset="0"/>
              </a:rPr>
              <a:t>DATA AUGMENTATION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928" y="1413769"/>
            <a:ext cx="4390523" cy="3316928"/>
          </a:xfrm>
          <a:prstGeom prst="rect">
            <a:avLst/>
          </a:prstGeom>
        </p:spPr>
      </p:pic>
    </p:spTree>
    <p:extLst>
      <p:ext uri="{BB962C8B-B14F-4D97-AF65-F5344CB8AC3E}">
        <p14:creationId xmlns:p14="http://schemas.microsoft.com/office/powerpoint/2010/main" val="299107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CE3C4E-706A-4F2F-BD4B-550AF17A5B4D}"/>
              </a:ext>
            </a:extLst>
          </p:cNvPr>
          <p:cNvSpPr>
            <a:spLocks noGrp="1"/>
          </p:cNvSpPr>
          <p:nvPr>
            <p:ph type="title"/>
          </p:nvPr>
        </p:nvSpPr>
        <p:spPr/>
        <p:txBody>
          <a:bodyPr/>
          <a:lstStyle/>
          <a:p>
            <a:r>
              <a:rPr lang="en-IN" b="1" dirty="0">
                <a:latin typeface="Georgia" panose="02040502050405020303" pitchFamily="18" charset="0"/>
              </a:rPr>
              <a:t>      MODELLING</a:t>
            </a:r>
          </a:p>
        </p:txBody>
      </p:sp>
      <p:sp>
        <p:nvSpPr>
          <p:cNvPr id="3" name="Content Placeholder 2">
            <a:extLst>
              <a:ext uri="{FF2B5EF4-FFF2-40B4-BE49-F238E27FC236}">
                <a16:creationId xmlns:a16="http://schemas.microsoft.com/office/drawing/2014/main" xmlns="" id="{E52F7F90-CAB7-41FE-87CB-D43B374CC7DA}"/>
              </a:ext>
            </a:extLst>
          </p:cNvPr>
          <p:cNvSpPr>
            <a:spLocks noGrp="1"/>
          </p:cNvSpPr>
          <p:nvPr>
            <p:ph idx="1"/>
          </p:nvPr>
        </p:nvSpPr>
        <p:spPr>
          <a:xfrm>
            <a:off x="1881963" y="1244009"/>
            <a:ext cx="7262037" cy="3604438"/>
          </a:xfrm>
        </p:spPr>
        <p:txBody>
          <a:bodyPr>
            <a:normAutofit fontScale="92500" lnSpcReduction="10000"/>
          </a:bodyPr>
          <a:lstStyle/>
          <a:p>
            <a:pPr>
              <a:buFont typeface="Wingdings" panose="05000000000000000000" pitchFamily="2" charset="2"/>
              <a:buChar char="v"/>
            </a:pPr>
            <a:r>
              <a:rPr lang="en-IN" sz="2000" dirty="0">
                <a:solidFill>
                  <a:schemeClr val="tx1"/>
                </a:solidFill>
              </a:rPr>
              <a:t> </a:t>
            </a:r>
            <a:r>
              <a:rPr lang="en-IN" sz="2000" b="1" dirty="0">
                <a:solidFill>
                  <a:schemeClr val="tx1"/>
                </a:solidFill>
                <a:latin typeface="Georgia" panose="02040502050405020303" pitchFamily="18" charset="0"/>
              </a:rPr>
              <a:t>CONVOLUTIONAL NEURAL NETWORK </a:t>
            </a:r>
            <a:endParaRPr lang="en-IN" sz="2000" b="1" dirty="0">
              <a:solidFill>
                <a:schemeClr val="tx1"/>
              </a:solidFill>
              <a:latin typeface="+mj-lt"/>
            </a:endParaRPr>
          </a:p>
          <a:p>
            <a:pPr marL="0" indent="0">
              <a:buNone/>
            </a:pPr>
            <a:r>
              <a:rPr lang="en-US" sz="1600" b="0" i="0" dirty="0">
                <a:solidFill>
                  <a:schemeClr val="tx1"/>
                </a:solidFill>
                <a:effectLst/>
                <a:latin typeface="+mj-lt"/>
              </a:rPr>
              <a:t>A </a:t>
            </a:r>
            <a:r>
              <a:rPr lang="en-US" sz="1600" b="1" i="0" dirty="0">
                <a:solidFill>
                  <a:schemeClr val="tx1"/>
                </a:solidFill>
                <a:effectLst/>
                <a:latin typeface="+mj-lt"/>
              </a:rPr>
              <a:t>CNN </a:t>
            </a:r>
            <a:r>
              <a:rPr lang="en-US" sz="1600" b="0" i="0" dirty="0">
                <a:solidFill>
                  <a:schemeClr val="tx1"/>
                </a:solidFill>
                <a:effectLst/>
                <a:latin typeface="+mj-lt"/>
              </a:rPr>
              <a:t>is a Deep Learning algorithm which can take in an input image, assign importance to various aspects/objects in the image and be able to differentiate one from the other.</a:t>
            </a:r>
          </a:p>
          <a:p>
            <a:pPr marL="201168" lvl="1" indent="0" algn="just">
              <a:buNone/>
            </a:pPr>
            <a:r>
              <a:rPr lang="en-US" sz="1600" dirty="0">
                <a:solidFill>
                  <a:schemeClr val="tx1"/>
                </a:solidFill>
                <a:latin typeface="+mj-lt"/>
              </a:rPr>
              <a:t>	1. Convolution Layer</a:t>
            </a:r>
          </a:p>
          <a:p>
            <a:pPr marL="201168" lvl="1" indent="0" algn="just">
              <a:buNone/>
            </a:pPr>
            <a:r>
              <a:rPr lang="en-US" sz="1600" dirty="0">
                <a:solidFill>
                  <a:schemeClr val="tx1"/>
                </a:solidFill>
                <a:latin typeface="+mj-lt"/>
              </a:rPr>
              <a:t>	2. Pooling Layer</a:t>
            </a:r>
          </a:p>
          <a:p>
            <a:pPr marL="201168" lvl="1" indent="0" algn="just">
              <a:buNone/>
            </a:pPr>
            <a:r>
              <a:rPr lang="en-US" sz="1600" dirty="0">
                <a:solidFill>
                  <a:schemeClr val="tx1"/>
                </a:solidFill>
                <a:latin typeface="+mj-lt"/>
              </a:rPr>
              <a:t>	3. Fully – Connected Layer</a:t>
            </a:r>
            <a:endParaRPr lang="en-IN" sz="1600" dirty="0">
              <a:solidFill>
                <a:schemeClr val="tx1"/>
              </a:solidFill>
              <a:latin typeface="+mj-lt"/>
            </a:endParaRPr>
          </a:p>
          <a:p>
            <a:pPr marL="201168" lvl="1" indent="0" algn="just">
              <a:buNone/>
            </a:pPr>
            <a:endParaRPr lang="en-IN" sz="1600" dirty="0">
              <a:solidFill>
                <a:schemeClr val="tx1"/>
              </a:solidFill>
              <a:latin typeface="+mj-lt"/>
            </a:endParaRPr>
          </a:p>
          <a:p>
            <a:pPr>
              <a:buFont typeface="Wingdings" panose="05000000000000000000" pitchFamily="2" charset="2"/>
              <a:buChar char="v"/>
            </a:pPr>
            <a:r>
              <a:rPr lang="en-US" sz="2100" b="1" dirty="0">
                <a:solidFill>
                  <a:schemeClr val="tx1"/>
                </a:solidFill>
                <a:latin typeface="Georgia" panose="02040502050405020303" pitchFamily="18" charset="0"/>
              </a:rPr>
              <a:t>VGG-16</a:t>
            </a:r>
          </a:p>
          <a:p>
            <a:pPr marL="0" indent="0">
              <a:buNone/>
            </a:pPr>
            <a:r>
              <a:rPr lang="en-US" sz="1600" b="1" dirty="0">
                <a:solidFill>
                  <a:schemeClr val="tx1"/>
                </a:solidFill>
              </a:rPr>
              <a:t>VGG-16</a:t>
            </a:r>
            <a:r>
              <a:rPr lang="en-US" sz="1600" dirty="0">
                <a:solidFill>
                  <a:schemeClr val="tx1"/>
                </a:solidFill>
              </a:rPr>
              <a:t> is a convolutional neural network that is 16 layers deep.	</a:t>
            </a:r>
          </a:p>
          <a:p>
            <a:pPr>
              <a:buFont typeface="Wingdings" panose="05000000000000000000" pitchFamily="2" charset="2"/>
              <a:buChar char="§"/>
            </a:pPr>
            <a:r>
              <a:rPr lang="en-US" sz="1600" dirty="0">
                <a:solidFill>
                  <a:schemeClr val="tx1"/>
                </a:solidFill>
              </a:rPr>
              <a:t>Loads a set of weights pre-trained on ImageNet</a:t>
            </a:r>
          </a:p>
          <a:p>
            <a:pPr>
              <a:buFont typeface="Wingdings" panose="05000000000000000000" pitchFamily="2" charset="2"/>
              <a:buChar char="§"/>
            </a:pPr>
            <a:r>
              <a:rPr lang="en-US" sz="1600" dirty="0">
                <a:solidFill>
                  <a:schemeClr val="tx1"/>
                </a:solidFill>
              </a:rPr>
              <a:t>Default input size is 224 x 224 pixels with 3 channels for RGB image. 	</a:t>
            </a:r>
          </a:p>
          <a:p>
            <a:pPr>
              <a:buFont typeface="Wingdings" panose="05000000000000000000" pitchFamily="2" charset="2"/>
              <a:buChar char="§"/>
            </a:pPr>
            <a:r>
              <a:rPr lang="en-US" sz="1600" dirty="0">
                <a:solidFill>
                  <a:schemeClr val="tx1"/>
                </a:solidFill>
              </a:rPr>
              <a:t>Contains convolution layers of 3x3 filter with a stride 1 and maxpool layer of 2x2 filter of   stride 2.</a:t>
            </a:r>
            <a:endParaRPr lang="en-IN" sz="1600" dirty="0">
              <a:solidFill>
                <a:schemeClr val="tx1"/>
              </a:solidFill>
            </a:endParaRPr>
          </a:p>
        </p:txBody>
      </p:sp>
    </p:spTree>
    <p:extLst>
      <p:ext uri="{BB962C8B-B14F-4D97-AF65-F5344CB8AC3E}">
        <p14:creationId xmlns:p14="http://schemas.microsoft.com/office/powerpoint/2010/main" val="78915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7527" y="253646"/>
            <a:ext cx="8093365" cy="763525"/>
          </a:xfrm>
        </p:spPr>
        <p:txBody>
          <a:bodyPr>
            <a:normAutofit/>
          </a:bodyPr>
          <a:lstStyle/>
          <a:p>
            <a:r>
              <a:rPr lang="en-US" sz="3400" b="1" dirty="0">
                <a:latin typeface="Georgia" panose="02040502050405020303" pitchFamily="18" charset="0"/>
              </a:rPr>
              <a:t>MODEL COMPARISON</a:t>
            </a:r>
          </a:p>
        </p:txBody>
      </p:sp>
      <p:sp>
        <p:nvSpPr>
          <p:cNvPr id="6" name="Content Placeholder 5"/>
          <p:cNvSpPr>
            <a:spLocks noGrp="1"/>
          </p:cNvSpPr>
          <p:nvPr>
            <p:ph sz="half" idx="2"/>
          </p:nvPr>
        </p:nvSpPr>
        <p:spPr>
          <a:xfrm>
            <a:off x="116763" y="1872847"/>
            <a:ext cx="4285115" cy="2276294"/>
          </a:xfrm>
        </p:spPr>
        <p:txBody>
          <a:bodyPr/>
          <a:lstStyle/>
          <a:p>
            <a:pPr marL="0" indent="0">
              <a:buNone/>
            </a:pPr>
            <a:r>
              <a:rPr lang="en-US" sz="1800" dirty="0">
                <a:latin typeface="Georgia" panose="02040502050405020303" pitchFamily="18" charset="0"/>
              </a:rPr>
              <a:t>            Tampered accuracy  - 94.4282%</a:t>
            </a:r>
          </a:p>
          <a:p>
            <a:pPr marL="0" indent="0">
              <a:buNone/>
            </a:pPr>
            <a:r>
              <a:rPr lang="en-US" sz="1800" dirty="0">
                <a:latin typeface="Georgia" panose="02040502050405020303" pitchFamily="18" charset="0"/>
              </a:rPr>
              <a:t>            Authentic accuracy  - 92.4802%</a:t>
            </a:r>
          </a:p>
          <a:p>
            <a:pPr marL="0" indent="0" algn="l">
              <a:buNone/>
            </a:pPr>
            <a:r>
              <a:rPr lang="en-US" sz="1800" dirty="0">
                <a:latin typeface="Georgia" panose="02040502050405020303" pitchFamily="18" charset="0"/>
              </a:rPr>
              <a:t>                 Total accuracy     -    92.9072%</a:t>
            </a:r>
          </a:p>
        </p:txBody>
      </p:sp>
      <p:sp>
        <p:nvSpPr>
          <p:cNvPr id="7" name="Text Placeholder 6"/>
          <p:cNvSpPr>
            <a:spLocks noGrp="1"/>
          </p:cNvSpPr>
          <p:nvPr>
            <p:ph type="body" sz="quarter" idx="3"/>
          </p:nvPr>
        </p:nvSpPr>
        <p:spPr>
          <a:xfrm>
            <a:off x="4107837" y="1393025"/>
            <a:ext cx="4041775" cy="479822"/>
          </a:xfrm>
        </p:spPr>
        <p:txBody>
          <a:bodyPr/>
          <a:lstStyle/>
          <a:p>
            <a:r>
              <a:rPr lang="en-US" dirty="0">
                <a:latin typeface="Georgia" panose="02040502050405020303" pitchFamily="18" charset="0"/>
              </a:rPr>
              <a:t>VGG16</a:t>
            </a:r>
          </a:p>
        </p:txBody>
      </p:sp>
      <p:sp>
        <p:nvSpPr>
          <p:cNvPr id="8" name="Content Placeholder 7"/>
          <p:cNvSpPr>
            <a:spLocks noGrp="1"/>
          </p:cNvSpPr>
          <p:nvPr>
            <p:ph sz="quarter" idx="4"/>
          </p:nvPr>
        </p:nvSpPr>
        <p:spPr>
          <a:xfrm>
            <a:off x="4190187" y="1872847"/>
            <a:ext cx="4285115" cy="2276294"/>
          </a:xfrm>
        </p:spPr>
        <p:txBody>
          <a:bodyPr>
            <a:normAutofit/>
          </a:bodyPr>
          <a:lstStyle/>
          <a:p>
            <a:pPr marL="0" indent="0">
              <a:buNone/>
            </a:pPr>
            <a:r>
              <a:rPr lang="en-US" sz="1800" dirty="0">
                <a:latin typeface="Georgia" panose="02040502050405020303" pitchFamily="18" charset="0"/>
              </a:rPr>
              <a:t>  Tampered accuracy  - 93.2655%</a:t>
            </a:r>
          </a:p>
          <a:p>
            <a:pPr marL="0" indent="0">
              <a:buNone/>
            </a:pPr>
            <a:r>
              <a:rPr lang="en-US" sz="1800" dirty="0">
                <a:latin typeface="Georgia" panose="02040502050405020303" pitchFamily="18" charset="0"/>
              </a:rPr>
              <a:t>    Authentic accuracy  - 88.5368%</a:t>
            </a:r>
          </a:p>
          <a:p>
            <a:pPr marL="0" indent="0" algn="l">
              <a:buNone/>
            </a:pPr>
            <a:r>
              <a:rPr lang="en-US" sz="1800" dirty="0">
                <a:latin typeface="Georgia" panose="02040502050405020303" pitchFamily="18" charset="0"/>
              </a:rPr>
              <a:t>               Total accuracy     -    89.5732%</a:t>
            </a:r>
          </a:p>
        </p:txBody>
      </p:sp>
      <p:sp>
        <p:nvSpPr>
          <p:cNvPr id="61" name="Text Placeholder 6">
            <a:extLst>
              <a:ext uri="{FF2B5EF4-FFF2-40B4-BE49-F238E27FC236}">
                <a16:creationId xmlns:a16="http://schemas.microsoft.com/office/drawing/2014/main" xmlns="" id="{47A15E75-F0BB-4FF8-9279-2B52E49120C9}"/>
              </a:ext>
            </a:extLst>
          </p:cNvPr>
          <p:cNvSpPr txBox="1">
            <a:spLocks/>
          </p:cNvSpPr>
          <p:nvPr/>
        </p:nvSpPr>
        <p:spPr>
          <a:xfrm>
            <a:off x="162704" y="1393025"/>
            <a:ext cx="4041775"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chemeClr val="bg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latin typeface="Georgia" panose="02040502050405020303" pitchFamily="18" charset="0"/>
              </a:rPr>
              <a:t>CNN</a:t>
            </a:r>
          </a:p>
        </p:txBody>
      </p:sp>
      <p:pic>
        <p:nvPicPr>
          <p:cNvPr id="62" name="Picture 61">
            <a:extLst>
              <a:ext uri="{FF2B5EF4-FFF2-40B4-BE49-F238E27FC236}">
                <a16:creationId xmlns:a16="http://schemas.microsoft.com/office/drawing/2014/main" xmlns="" id="{4285FA81-D5F0-41FC-881B-ABD2EB7DBF8A}"/>
              </a:ext>
            </a:extLst>
          </p:cNvPr>
          <p:cNvPicPr>
            <a:picLocks noChangeAspect="1"/>
          </p:cNvPicPr>
          <p:nvPr/>
        </p:nvPicPr>
        <p:blipFill rotWithShape="1">
          <a:blip r:embed="rId2"/>
          <a:srcRect l="885" t="-351" r="3204" b="1"/>
          <a:stretch/>
        </p:blipFill>
        <p:spPr>
          <a:xfrm>
            <a:off x="1270308" y="2906512"/>
            <a:ext cx="2348423" cy="2142013"/>
          </a:xfrm>
          <a:prstGeom prst="rect">
            <a:avLst/>
          </a:prstGeom>
        </p:spPr>
      </p:pic>
      <p:pic>
        <p:nvPicPr>
          <p:cNvPr id="64" name="Picture 63">
            <a:extLst>
              <a:ext uri="{FF2B5EF4-FFF2-40B4-BE49-F238E27FC236}">
                <a16:creationId xmlns:a16="http://schemas.microsoft.com/office/drawing/2014/main" xmlns="" id="{3C0FBD62-C68A-40DD-844E-FC59CE2DDD44}"/>
              </a:ext>
            </a:extLst>
          </p:cNvPr>
          <p:cNvPicPr>
            <a:picLocks noChangeAspect="1"/>
          </p:cNvPicPr>
          <p:nvPr/>
        </p:nvPicPr>
        <p:blipFill rotWithShape="1">
          <a:blip r:embed="rId3"/>
          <a:srcRect l="8316" t="3337" r="2682"/>
          <a:stretch/>
        </p:blipFill>
        <p:spPr>
          <a:xfrm>
            <a:off x="5004209" y="2906511"/>
            <a:ext cx="2456763" cy="2142014"/>
          </a:xfrm>
          <a:prstGeom prst="rect">
            <a:avLst/>
          </a:prstGeom>
        </p:spPr>
      </p:pic>
    </p:spTree>
    <p:extLst>
      <p:ext uri="{BB962C8B-B14F-4D97-AF65-F5344CB8AC3E}">
        <p14:creationId xmlns:p14="http://schemas.microsoft.com/office/powerpoint/2010/main" val="417078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94;p47">
            <a:extLst>
              <a:ext uri="{FF2B5EF4-FFF2-40B4-BE49-F238E27FC236}">
                <a16:creationId xmlns:a16="http://schemas.microsoft.com/office/drawing/2014/main" xmlns="" id="{57386F9C-3E09-4D08-94FB-45C5A0D24E9C}"/>
              </a:ext>
            </a:extLst>
          </p:cNvPr>
          <p:cNvPicPr preferRelativeResize="0"/>
          <p:nvPr/>
        </p:nvPicPr>
        <p:blipFill rotWithShape="1">
          <a:blip r:embed="rId3">
            <a:alphaModFix/>
          </a:blip>
          <a:srcRect l="25302" r="25297"/>
          <a:stretch/>
        </p:blipFill>
        <p:spPr>
          <a:xfrm>
            <a:off x="5914362" y="1531089"/>
            <a:ext cx="2934586" cy="3200400"/>
          </a:xfrm>
          <a:prstGeom prst="rect">
            <a:avLst/>
          </a:prstGeom>
          <a:noFill/>
          <a:ln>
            <a:noFill/>
          </a:ln>
        </p:spPr>
      </p:pic>
      <p:sp>
        <p:nvSpPr>
          <p:cNvPr id="2" name="TextBox 1">
            <a:extLst>
              <a:ext uri="{FF2B5EF4-FFF2-40B4-BE49-F238E27FC236}">
                <a16:creationId xmlns:a16="http://schemas.microsoft.com/office/drawing/2014/main" xmlns="" id="{F40BE253-279E-48A9-8AE5-533FC1141DC8}"/>
              </a:ext>
            </a:extLst>
          </p:cNvPr>
          <p:cNvSpPr txBox="1"/>
          <p:nvPr/>
        </p:nvSpPr>
        <p:spPr>
          <a:xfrm>
            <a:off x="4263656" y="308344"/>
            <a:ext cx="4710223" cy="646331"/>
          </a:xfrm>
          <a:prstGeom prst="rect">
            <a:avLst/>
          </a:prstGeom>
          <a:noFill/>
        </p:spPr>
        <p:txBody>
          <a:bodyPr wrap="square" rtlCol="0">
            <a:spAutoFit/>
          </a:bodyPr>
          <a:lstStyle/>
          <a:p>
            <a:r>
              <a:rPr lang="en-IN" sz="3600" b="1" dirty="0">
                <a:solidFill>
                  <a:srgbClr val="045CC6"/>
                </a:solidFill>
                <a:effectLst>
                  <a:outerShdw blurRad="38100" dist="38100" dir="2700000" algn="tl">
                    <a:srgbClr val="000000">
                      <a:alpha val="43137"/>
                    </a:srgbClr>
                  </a:outerShdw>
                </a:effectLst>
                <a:latin typeface="Georgia" panose="02040502050405020303" pitchFamily="18" charset="0"/>
              </a:rPr>
              <a:t>CONCLUSION</a:t>
            </a:r>
          </a:p>
        </p:txBody>
      </p:sp>
      <p:sp>
        <p:nvSpPr>
          <p:cNvPr id="6" name="TextBox 5">
            <a:extLst>
              <a:ext uri="{FF2B5EF4-FFF2-40B4-BE49-F238E27FC236}">
                <a16:creationId xmlns:a16="http://schemas.microsoft.com/office/drawing/2014/main" xmlns="" id="{045AE50D-919E-4211-B58D-784C6B8152A3}"/>
              </a:ext>
            </a:extLst>
          </p:cNvPr>
          <p:cNvSpPr txBox="1"/>
          <p:nvPr/>
        </p:nvSpPr>
        <p:spPr>
          <a:xfrm>
            <a:off x="295053" y="2624936"/>
            <a:ext cx="5414632" cy="1477328"/>
          </a:xfrm>
          <a:prstGeom prst="rect">
            <a:avLst/>
          </a:prstGeom>
          <a:noFill/>
        </p:spPr>
        <p:txBody>
          <a:bodyPr wrap="square">
            <a:spAutoFit/>
          </a:bodyPr>
          <a:lstStyle/>
          <a:p>
            <a:pPr>
              <a:buFont typeface="Wingdings" panose="05000000000000000000" pitchFamily="2" charset="2"/>
              <a:buChar char="v"/>
            </a:pPr>
            <a:r>
              <a:rPr lang="en-US" b="0" i="0" dirty="0">
                <a:solidFill>
                  <a:schemeClr val="bg1"/>
                </a:solidFill>
                <a:effectLst/>
                <a:latin typeface="Georgia" panose="02040502050405020303" pitchFamily="18" charset="0"/>
              </a:rPr>
              <a:t>To conclude, while there is surely a lot of work still to be done in the image forgery detection domain, we believe that neural networks will be able to detect tampered images regardless of their difficulty in the near future.</a:t>
            </a:r>
          </a:p>
        </p:txBody>
      </p:sp>
      <p:sp>
        <p:nvSpPr>
          <p:cNvPr id="7" name="TextBox 6">
            <a:extLst>
              <a:ext uri="{FF2B5EF4-FFF2-40B4-BE49-F238E27FC236}">
                <a16:creationId xmlns:a16="http://schemas.microsoft.com/office/drawing/2014/main" xmlns="" id="{58534395-EC89-4535-B20C-6713C35DBF81}"/>
              </a:ext>
            </a:extLst>
          </p:cNvPr>
          <p:cNvSpPr txBox="1"/>
          <p:nvPr/>
        </p:nvSpPr>
        <p:spPr>
          <a:xfrm>
            <a:off x="233916" y="1626781"/>
            <a:ext cx="5146158"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chemeClr val="bg1"/>
                </a:solidFill>
                <a:latin typeface="Georgia" panose="02040502050405020303" pitchFamily="18" charset="0"/>
              </a:rPr>
              <a:t>From the comparison, we conclude normal CNN model gives good accuracy.</a:t>
            </a:r>
          </a:p>
        </p:txBody>
      </p:sp>
    </p:spTree>
    <p:extLst>
      <p:ext uri="{BB962C8B-B14F-4D97-AF65-F5344CB8AC3E}">
        <p14:creationId xmlns:p14="http://schemas.microsoft.com/office/powerpoint/2010/main" val="109100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BF207C16AE49BBFB807B93C4E9F4" ma:contentTypeVersion="13" ma:contentTypeDescription="Create a new document." ma:contentTypeScope="" ma:versionID="e26233727334f6366a5fa8de89e44f7a">
  <xsd:schema xmlns:xsd="http://www.w3.org/2001/XMLSchema" xmlns:xs="http://www.w3.org/2001/XMLSchema" xmlns:p="http://schemas.microsoft.com/office/2006/metadata/properties" xmlns:ns2="5364c75e-8dce-40ea-b87e-c49c592bf8e4" xmlns:ns3="5daee3f8-1a24-45da-8db8-b22872497410" targetNamespace="http://schemas.microsoft.com/office/2006/metadata/properties" ma:root="true" ma:fieldsID="98d679322d5d66ee869f1fff08e5cdd8" ns2:_="" ns3:_="">
    <xsd:import namespace="5364c75e-8dce-40ea-b87e-c49c592bf8e4"/>
    <xsd:import namespace="5daee3f8-1a24-45da-8db8-b2287249741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64c75e-8dce-40ea-b87e-c49c592bf8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aee3f8-1a24-45da-8db8-b2287249741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3F7F35-D8E0-4747-983C-C6F36AA123CF}"/>
</file>

<file path=customXml/itemProps2.xml><?xml version="1.0" encoding="utf-8"?>
<ds:datastoreItem xmlns:ds="http://schemas.openxmlformats.org/officeDocument/2006/customXml" ds:itemID="{B81D518A-EFE4-43D7-AE48-9B0E679CF928}"/>
</file>

<file path=customXml/itemProps3.xml><?xml version="1.0" encoding="utf-8"?>
<ds:datastoreItem xmlns:ds="http://schemas.openxmlformats.org/officeDocument/2006/customXml" ds:itemID="{F26E65CC-9BC2-4765-A2A4-762B238EE260}"/>
</file>

<file path=docProps/app.xml><?xml version="1.0" encoding="utf-8"?>
<Properties xmlns="http://schemas.openxmlformats.org/officeDocument/2006/extended-properties" xmlns:vt="http://schemas.openxmlformats.org/officeDocument/2006/docPropsVTypes">
  <TotalTime>0</TotalTime>
  <Words>162</Words>
  <Application>Microsoft Office PowerPoint</Application>
  <PresentationFormat>On-screen Show (16:9)</PresentationFormat>
  <Paragraphs>44</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Aharoni</vt:lpstr>
      <vt:lpstr>Algerian</vt:lpstr>
      <vt:lpstr>Arial</vt:lpstr>
      <vt:lpstr>Calibri</vt:lpstr>
      <vt:lpstr>Georgia</vt:lpstr>
      <vt:lpstr>Wingdings</vt:lpstr>
      <vt:lpstr>Office Theme</vt:lpstr>
      <vt:lpstr>IMAGE FORGERY  DETECTION</vt:lpstr>
      <vt:lpstr>INTRODUCTION</vt:lpstr>
      <vt:lpstr>DATASET</vt:lpstr>
      <vt:lpstr>DENOISING</vt:lpstr>
      <vt:lpstr>ERROR LEVEL ANALYSIS</vt:lpstr>
      <vt:lpstr>DATA AUGMENTATION</vt:lpstr>
      <vt:lpstr>      MODELLING</vt:lpstr>
      <vt:lpstr>MODEL COMPARISON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2021-07-10T07:25:28Z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0x0101003369BF207C16AE49BBFB807B93C4E9F4</vt:lpwstr>
  </property>
</Properties>
</file>